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6" r:id="rId10"/>
    <p:sldId id="265" r:id="rId1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7" autoAdjust="0"/>
  </p:normalViewPr>
  <p:slideViewPr>
    <p:cSldViewPr>
      <p:cViewPr>
        <p:scale>
          <a:sx n="90" d="100"/>
          <a:sy n="90" d="100"/>
        </p:scale>
        <p:origin x="840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TRİH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EDEBİYAT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TAR 111 OSMANLI TÜRKÇESİ 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RIZA KARAGÖZ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Osmanlı Türkçesi Eli-Besi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1. 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Osmanlı Türkçesi Hakkında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Osmanlı </a:t>
            </a:r>
            <a:r>
              <a:rPr lang="tr-TR" sz="2400" dirty="0"/>
              <a:t>Türkçesi, Türkiye Türkçesi’nin gelişme sürecinde Eski Anadolu Türkçesi diye adlandırılan ilk dönemi de içine alarak XIII. yüzyıldan XX. yüzyılın başlarına kadar devam eden yazı dilidir. </a:t>
            </a:r>
            <a:r>
              <a:rPr lang="tr-TR" sz="2400" dirty="0" smtClean="0"/>
              <a:t>Arapça </a:t>
            </a:r>
            <a:r>
              <a:rPr lang="tr-TR" sz="2400" dirty="0"/>
              <a:t>ve </a:t>
            </a:r>
            <a:r>
              <a:rPr lang="tr-TR" sz="2400" dirty="0" err="1"/>
              <a:t>Farsça’dan</a:t>
            </a:r>
            <a:r>
              <a:rPr lang="tr-TR" sz="2400" dirty="0"/>
              <a:t> birçok unsur ve </a:t>
            </a:r>
            <a:r>
              <a:rPr lang="tr-TR" sz="2400" dirty="0" smtClean="0"/>
              <a:t>kelimenin alınmasıyla oluşan Osmanlı </a:t>
            </a:r>
            <a:r>
              <a:rPr lang="tr-TR" sz="2400" dirty="0" smtClean="0"/>
              <a:t>Türkçesini, onun devamı olan günümüz Türkçesinden </a:t>
            </a:r>
            <a:r>
              <a:rPr lang="tr-TR" sz="2400" dirty="0"/>
              <a:t>ayrı düşünmek doğru </a:t>
            </a:r>
            <a:r>
              <a:rPr lang="tr-TR" sz="2400" dirty="0" smtClean="0"/>
              <a:t>değildir.</a:t>
            </a:r>
            <a:r>
              <a:rPr lang="tr-TR" sz="2400" dirty="0" smtClean="0"/>
              <a:t> Türkçeye başka dillerden giren pek çok unsur </a:t>
            </a:r>
            <a:r>
              <a:rPr lang="tr-TR" sz="2400" dirty="0" smtClean="0"/>
              <a:t>kullanıma bağlı olarak zamanla </a:t>
            </a:r>
            <a:r>
              <a:rPr lang="tr-TR" sz="2400" dirty="0" smtClean="0"/>
              <a:t>Türkçeleşmiş ve günlük </a:t>
            </a:r>
            <a:r>
              <a:rPr lang="tr-TR" sz="2400" dirty="0" smtClean="0"/>
              <a:t>hayatın içinde kullanımına devam etmektedir</a:t>
            </a:r>
            <a:r>
              <a:rPr lang="tr-TR" sz="2400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Osmanlı Türkçesi Hakkında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/>
              <a:t>Türklerin Arap harfleriyle Türkçe eserler kaleme alması yaklaşık bin yıllık bir </a:t>
            </a:r>
            <a:r>
              <a:rPr lang="tr-TR" sz="2000" dirty="0" smtClean="0"/>
              <a:t>tarihi geçmişe sahiptir. </a:t>
            </a:r>
            <a:r>
              <a:rPr lang="tr-TR" sz="2000" dirty="0" err="1" smtClean="0"/>
              <a:t>Karahanlı</a:t>
            </a:r>
            <a:r>
              <a:rPr lang="tr-TR" sz="2000" dirty="0" smtClean="0"/>
              <a:t> döneminde (11-13. yüzyıllar) başlayan </a:t>
            </a:r>
            <a:r>
              <a:rPr lang="tr-TR" sz="2000" dirty="0" smtClean="0"/>
              <a:t>Türkçede Arap </a:t>
            </a:r>
            <a:r>
              <a:rPr lang="tr-TR" sz="2000" dirty="0" smtClean="0"/>
              <a:t>harflerinin kullanımı, Selçuklu-Osmanlı dönemleri boyunca da devam etmiştir. </a:t>
            </a:r>
            <a:r>
              <a:rPr lang="tr-TR" sz="2000" dirty="0" smtClean="0"/>
              <a:t>13-14</a:t>
            </a:r>
            <a:r>
              <a:rPr lang="tr-TR" sz="2000" dirty="0" smtClean="0"/>
              <a:t>. yüzyıl </a:t>
            </a:r>
            <a:r>
              <a:rPr lang="tr-TR" sz="2000" dirty="0" err="1" smtClean="0"/>
              <a:t>Anadolusunda</a:t>
            </a:r>
            <a:r>
              <a:rPr lang="tr-TR" sz="2000" dirty="0" smtClean="0"/>
              <a:t> Eski Anadolu Türkçesi adı verilen Türkçe oluşmuştur. Bu yüzyıldan 20. yüzyıla kadar geçen sürede gelişimini tamamlayan Türkçe, Osmanlı Türkçesi adıyla anılmaya başlanmıştır. </a:t>
            </a:r>
          </a:p>
          <a:p>
            <a:r>
              <a:rPr lang="tr-TR" sz="2000" dirty="0" smtClean="0"/>
              <a:t>Osmanlı Türkçesiyle yalnız </a:t>
            </a:r>
            <a:r>
              <a:rPr lang="tr-TR" sz="2000" dirty="0"/>
              <a:t>edebî eserler değil </a:t>
            </a:r>
            <a:r>
              <a:rPr lang="tr-TR" sz="2000" dirty="0" smtClean="0"/>
              <a:t>asırlar boyunca </a:t>
            </a:r>
            <a:r>
              <a:rPr lang="tr-TR" sz="2000" dirty="0"/>
              <a:t>sosyal hayatın her alanına ait </a:t>
            </a:r>
            <a:r>
              <a:rPr lang="tr-TR" sz="2000" dirty="0" smtClean="0"/>
              <a:t>(tarih</a:t>
            </a:r>
            <a:r>
              <a:rPr lang="tr-TR" sz="2000" dirty="0"/>
              <a:t>, tıp, hukuk, iktisat, </a:t>
            </a:r>
            <a:r>
              <a:rPr lang="tr-TR" sz="2000" dirty="0" smtClean="0"/>
              <a:t>din ilimleri </a:t>
            </a:r>
            <a:r>
              <a:rPr lang="tr-TR" sz="2000" dirty="0"/>
              <a:t>vb.) binlerce eser meydana getirilmiştir</a:t>
            </a:r>
            <a:r>
              <a:rPr lang="tr-TR" sz="2000" dirty="0" smtClean="0"/>
              <a:t>. Bu itibarla geriye doğru en az bin yıllık Türk kültür ve tarihine ait hafıza kayıtları bu dil ve yazıyla kaleme alınmıştır.</a:t>
            </a: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796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Osmanlı Türkçesi Alfabesi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Osmanlı </a:t>
            </a:r>
            <a:r>
              <a:rPr lang="tr-TR" sz="2000" dirty="0" smtClean="0"/>
              <a:t>Türkçesi Elif-besi esas olarak Arap </a:t>
            </a:r>
            <a:r>
              <a:rPr lang="tr-TR" sz="2000" dirty="0" smtClean="0"/>
              <a:t>alfabesindeki </a:t>
            </a:r>
            <a:r>
              <a:rPr lang="tr-TR" sz="2000" dirty="0" smtClean="0"/>
              <a:t>harflerden oluşmaktadır. </a:t>
            </a:r>
            <a:r>
              <a:rPr lang="tr-TR" sz="2000" dirty="0"/>
              <a:t>28 harflik Arap </a:t>
            </a:r>
            <a:r>
              <a:rPr lang="tr-TR" sz="2000" dirty="0" smtClean="0"/>
              <a:t>alfabesinde bulunmayan fakat Türkçede var olan </a:t>
            </a:r>
            <a:r>
              <a:rPr lang="tr-TR" sz="2000" dirty="0"/>
              <a:t>(p, ç ve j</a:t>
            </a:r>
            <a:r>
              <a:rPr lang="tr-TR" sz="2000" dirty="0" smtClean="0"/>
              <a:t>) sesleri </a:t>
            </a:r>
            <a:r>
              <a:rPr lang="tr-TR" sz="2000" dirty="0" smtClean="0"/>
              <a:t>Fars </a:t>
            </a:r>
            <a:r>
              <a:rPr lang="tr-TR" sz="2000" dirty="0" smtClean="0"/>
              <a:t>alfabesinden alınarak bu harflere ilave edilmiştir. Böylece harf </a:t>
            </a:r>
            <a:r>
              <a:rPr lang="tr-TR" sz="2000" dirty="0"/>
              <a:t>sayısı 31’e </a:t>
            </a:r>
            <a:r>
              <a:rPr lang="tr-TR" sz="2000" dirty="0" smtClean="0"/>
              <a:t>yükseltilerek Osmanlı Türkçesi Elif-besi oluşturulmuştur</a:t>
            </a:r>
            <a:r>
              <a:rPr lang="tr-TR" sz="2000" dirty="0" smtClean="0"/>
              <a:t>.</a:t>
            </a:r>
            <a:endParaRPr lang="tr-TR" sz="2000" dirty="0" smtClean="0"/>
          </a:p>
          <a:p>
            <a:r>
              <a:rPr lang="tr-TR" sz="2000" dirty="0" smtClean="0"/>
              <a:t>Bu </a:t>
            </a:r>
            <a:r>
              <a:rPr lang="tr-TR" sz="2000" dirty="0"/>
              <a:t>31 harfin dışında Türkçedeki ince g ünsüzünü belirtmek için </a:t>
            </a:r>
            <a:r>
              <a:rPr lang="tr-TR" sz="2000" dirty="0" err="1"/>
              <a:t>kef</a:t>
            </a:r>
            <a:r>
              <a:rPr lang="tr-TR" sz="2000" dirty="0"/>
              <a:t> harfine bir çizgi eklenerek </a:t>
            </a:r>
            <a:r>
              <a:rPr lang="tr-TR" sz="2000" dirty="0" err="1"/>
              <a:t>gef</a:t>
            </a:r>
            <a:r>
              <a:rPr lang="tr-TR" sz="2000" dirty="0"/>
              <a:t>, </a:t>
            </a:r>
            <a:r>
              <a:rPr lang="tr-TR" sz="2000" dirty="0" smtClean="0"/>
              <a:t>nazal n </a:t>
            </a:r>
            <a:r>
              <a:rPr lang="tr-TR" sz="2000" dirty="0"/>
              <a:t>ünsüzü için </a:t>
            </a:r>
            <a:r>
              <a:rPr lang="tr-TR" sz="2000" dirty="0" smtClean="0"/>
              <a:t>de yine </a:t>
            </a:r>
            <a:r>
              <a:rPr lang="tr-TR" sz="2000" dirty="0" err="1" smtClean="0"/>
              <a:t>kef</a:t>
            </a:r>
            <a:r>
              <a:rPr lang="tr-TR" sz="2000" dirty="0" smtClean="0"/>
              <a:t> harfinin üstüne üç </a:t>
            </a:r>
            <a:r>
              <a:rPr lang="tr-TR" sz="2000" dirty="0"/>
              <a:t>nokta eklenerek </a:t>
            </a:r>
            <a:r>
              <a:rPr lang="tr-TR" sz="2000" dirty="0" err="1"/>
              <a:t>nef</a:t>
            </a:r>
            <a:r>
              <a:rPr lang="tr-TR" sz="2000" dirty="0"/>
              <a:t> (sağır </a:t>
            </a:r>
            <a:r>
              <a:rPr lang="tr-TR" sz="2000" dirty="0" err="1"/>
              <a:t>kef</a:t>
            </a:r>
            <a:r>
              <a:rPr lang="tr-TR" sz="2000" dirty="0"/>
              <a:t>, </a:t>
            </a:r>
            <a:r>
              <a:rPr lang="tr-TR" sz="2000" dirty="0" err="1"/>
              <a:t>kâf</a:t>
            </a:r>
            <a:r>
              <a:rPr lang="tr-TR" sz="2000" dirty="0"/>
              <a:t>-ı </a:t>
            </a:r>
            <a:r>
              <a:rPr lang="tr-TR" sz="2000" dirty="0" err="1"/>
              <a:t>nunî</a:t>
            </a:r>
            <a:r>
              <a:rPr lang="tr-TR" sz="2000" dirty="0" smtClean="0"/>
              <a:t>) oluşturulmuştur. Bunun yanında </a:t>
            </a:r>
            <a:r>
              <a:rPr lang="tr-TR" sz="2000" dirty="0"/>
              <a:t>lam ile </a:t>
            </a:r>
            <a:r>
              <a:rPr lang="tr-TR" sz="2000" dirty="0" smtClean="0"/>
              <a:t>elif harflerinin birleştirilmesiyle de  </a:t>
            </a:r>
            <a:r>
              <a:rPr lang="tr-TR" sz="2000" dirty="0" err="1" smtClean="0"/>
              <a:t>lamelif</a:t>
            </a:r>
            <a:r>
              <a:rPr lang="tr-TR" sz="2000" dirty="0" smtClean="0"/>
              <a:t> geliştirilmiştir.</a:t>
            </a:r>
            <a:endParaRPr lang="tr-TR" sz="2000" dirty="0" smtClean="0"/>
          </a:p>
          <a:p>
            <a:r>
              <a:rPr lang="tr-TR" sz="2000" dirty="0" smtClean="0"/>
              <a:t>Osmanlı </a:t>
            </a:r>
            <a:r>
              <a:rPr lang="tr-TR" sz="2000" dirty="0"/>
              <a:t>alfabesi en geniş haliyle </a:t>
            </a:r>
            <a:r>
              <a:rPr lang="tr-TR" sz="2000" dirty="0" smtClean="0"/>
              <a:t>şu </a:t>
            </a:r>
            <a:r>
              <a:rPr lang="tr-TR" sz="2000" dirty="0"/>
              <a:t>harflerden oluşur</a:t>
            </a:r>
            <a:r>
              <a:rPr lang="tr-TR" sz="2400" dirty="0"/>
              <a:t>: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824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Osmanlı Türkçesi Elif-Besi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58243"/>
              </p:ext>
            </p:extLst>
          </p:nvPr>
        </p:nvGraphicFramePr>
        <p:xfrm>
          <a:off x="1043606" y="1700806"/>
          <a:ext cx="7344820" cy="3888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4366">
                  <a:extLst>
                    <a:ext uri="{9D8B030D-6E8A-4147-A177-3AD203B41FA5}">
                      <a16:colId xmlns:a16="http://schemas.microsoft.com/office/drawing/2014/main" val="2093730281"/>
                    </a:ext>
                  </a:extLst>
                </a:gridCol>
                <a:gridCol w="666666">
                  <a:extLst>
                    <a:ext uri="{9D8B030D-6E8A-4147-A177-3AD203B41FA5}">
                      <a16:colId xmlns:a16="http://schemas.microsoft.com/office/drawing/2014/main" val="2436092846"/>
                    </a:ext>
                  </a:extLst>
                </a:gridCol>
                <a:gridCol w="668198">
                  <a:extLst>
                    <a:ext uri="{9D8B030D-6E8A-4147-A177-3AD203B41FA5}">
                      <a16:colId xmlns:a16="http://schemas.microsoft.com/office/drawing/2014/main" val="2108449613"/>
                    </a:ext>
                  </a:extLst>
                </a:gridCol>
                <a:gridCol w="666666">
                  <a:extLst>
                    <a:ext uri="{9D8B030D-6E8A-4147-A177-3AD203B41FA5}">
                      <a16:colId xmlns:a16="http://schemas.microsoft.com/office/drawing/2014/main" val="1043970479"/>
                    </a:ext>
                  </a:extLst>
                </a:gridCol>
                <a:gridCol w="668198">
                  <a:extLst>
                    <a:ext uri="{9D8B030D-6E8A-4147-A177-3AD203B41FA5}">
                      <a16:colId xmlns:a16="http://schemas.microsoft.com/office/drawing/2014/main" val="1505361973"/>
                    </a:ext>
                  </a:extLst>
                </a:gridCol>
                <a:gridCol w="667433">
                  <a:extLst>
                    <a:ext uri="{9D8B030D-6E8A-4147-A177-3AD203B41FA5}">
                      <a16:colId xmlns:a16="http://schemas.microsoft.com/office/drawing/2014/main" val="3689943156"/>
                    </a:ext>
                  </a:extLst>
                </a:gridCol>
                <a:gridCol w="668965">
                  <a:extLst>
                    <a:ext uri="{9D8B030D-6E8A-4147-A177-3AD203B41FA5}">
                      <a16:colId xmlns:a16="http://schemas.microsoft.com/office/drawing/2014/main" val="244215159"/>
                    </a:ext>
                  </a:extLst>
                </a:gridCol>
                <a:gridCol w="668965">
                  <a:extLst>
                    <a:ext uri="{9D8B030D-6E8A-4147-A177-3AD203B41FA5}">
                      <a16:colId xmlns:a16="http://schemas.microsoft.com/office/drawing/2014/main" val="173864503"/>
                    </a:ext>
                  </a:extLst>
                </a:gridCol>
                <a:gridCol w="668965">
                  <a:extLst>
                    <a:ext uri="{9D8B030D-6E8A-4147-A177-3AD203B41FA5}">
                      <a16:colId xmlns:a16="http://schemas.microsoft.com/office/drawing/2014/main" val="1234209896"/>
                    </a:ext>
                  </a:extLst>
                </a:gridCol>
                <a:gridCol w="667433">
                  <a:extLst>
                    <a:ext uri="{9D8B030D-6E8A-4147-A177-3AD203B41FA5}">
                      <a16:colId xmlns:a16="http://schemas.microsoft.com/office/drawing/2014/main" val="4275652804"/>
                    </a:ext>
                  </a:extLst>
                </a:gridCol>
                <a:gridCol w="668965">
                  <a:extLst>
                    <a:ext uri="{9D8B030D-6E8A-4147-A177-3AD203B41FA5}">
                      <a16:colId xmlns:a16="http://schemas.microsoft.com/office/drawing/2014/main" val="2414299426"/>
                    </a:ext>
                  </a:extLst>
                </a:gridCol>
              </a:tblGrid>
              <a:tr h="534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ﺥ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ﺡ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ﭺ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383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ﺝ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ﺙ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ﺕ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ﭖ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ﺏ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600">
                          <a:effectLst/>
                        </a:rPr>
                        <a:t>ﺁ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ﺍ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0670" indent="-28067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731403"/>
                  </a:ext>
                </a:extLst>
              </a:tr>
              <a:tr h="501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hı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ha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çim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cim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be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Medli elif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elif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1025408"/>
                  </a:ext>
                </a:extLst>
              </a:tr>
              <a:tr h="534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ﻅ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ﻁ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ﺽ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ﺹ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ﺵ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ﮊ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ﺯ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ﺭ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ﺫ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ﺩ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1201734"/>
                  </a:ext>
                </a:extLst>
              </a:tr>
              <a:tr h="287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zı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dat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sad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şın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sin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je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ze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zel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dal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3855916"/>
                  </a:ext>
                </a:extLst>
              </a:tr>
              <a:tr h="534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ﻭ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ﻥ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ﻡ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ﻝ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600" dirty="0">
                          <a:effectLst/>
                        </a:rPr>
                        <a:t>ﯓ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1874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600">
                          <a:effectLst/>
                        </a:rPr>
                        <a:t>ﮒ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ﻙ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ﻕ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ﻑ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>
                          <a:effectLst/>
                        </a:rPr>
                        <a:t>ﻍ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600" dirty="0">
                          <a:effectLst/>
                        </a:rPr>
                        <a:t>ﻉ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0340533"/>
                  </a:ext>
                </a:extLst>
              </a:tr>
              <a:tr h="501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vav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nun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mim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lâm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Sağır kef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gef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kef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kaf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fe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gayın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ayın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0620225"/>
                  </a:ext>
                </a:extLst>
              </a:tr>
              <a:tr h="534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0670" indent="-28067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600">
                          <a:effectLst/>
                        </a:rPr>
                        <a:t>ﺀ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500" dirty="0">
                          <a:effectLst/>
                        </a:rPr>
                        <a:t>ﻯ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effectLst/>
                        </a:rPr>
                        <a:t>ۃ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effectLst/>
                        </a:rPr>
                        <a:t>ﻻ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500" dirty="0">
                          <a:effectLst/>
                        </a:rPr>
                        <a:t>ﻩ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486307"/>
                  </a:ext>
                </a:extLst>
              </a:tr>
              <a:tr h="459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hemze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ye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Lâm elif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he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5189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530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Tablo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Yukarıdaki tabloda </a:t>
            </a:r>
            <a:r>
              <a:rPr lang="tr-TR" sz="2400" dirty="0" err="1"/>
              <a:t>kef</a:t>
            </a:r>
            <a:r>
              <a:rPr lang="tr-TR" sz="2400" dirty="0"/>
              <a:t> ( ﻙ ) harfi üç değişik versiyonuyla (</a:t>
            </a:r>
            <a:r>
              <a:rPr lang="tr-TR" sz="2400" dirty="0" err="1"/>
              <a:t>gef</a:t>
            </a:r>
            <a:r>
              <a:rPr lang="tr-TR" sz="2400" dirty="0"/>
              <a:t>, sağır </a:t>
            </a:r>
            <a:r>
              <a:rPr lang="tr-TR" sz="2400" dirty="0" err="1"/>
              <a:t>kef</a:t>
            </a:r>
            <a:r>
              <a:rPr lang="tr-TR" sz="2400" dirty="0"/>
              <a:t>) gösterilmiştir. </a:t>
            </a:r>
            <a:r>
              <a:rPr lang="tr-TR" sz="2400" dirty="0" err="1"/>
              <a:t>Kef</a:t>
            </a:r>
            <a:r>
              <a:rPr lang="tr-TR" sz="2400" dirty="0"/>
              <a:t>, birden fazla Latin harfini karşıladığından, sanki farklı harfmiş gibi üç farklı şekilde yazılmış olmakla birlikte aslında metinlerde sadece </a:t>
            </a:r>
            <a:r>
              <a:rPr lang="tr-TR" sz="2400" dirty="0" err="1"/>
              <a:t>kef</a:t>
            </a:r>
            <a:r>
              <a:rPr lang="tr-TR" sz="2400" dirty="0"/>
              <a:t> harfiyle yazılabilmiştir. Dolayısıyla yukarıdaki tabloda gösterilen </a:t>
            </a:r>
            <a:r>
              <a:rPr lang="tr-TR" sz="2400" dirty="0" err="1"/>
              <a:t>kef</a:t>
            </a:r>
            <a:r>
              <a:rPr lang="tr-TR" sz="2400" dirty="0"/>
              <a:t>, </a:t>
            </a:r>
            <a:r>
              <a:rPr lang="tr-TR" sz="2400" dirty="0" err="1"/>
              <a:t>gef</a:t>
            </a:r>
            <a:r>
              <a:rPr lang="tr-TR" sz="2400" dirty="0"/>
              <a:t> ve sağır </a:t>
            </a:r>
            <a:r>
              <a:rPr lang="tr-TR" sz="2400" dirty="0" err="1"/>
              <a:t>kef</a:t>
            </a:r>
            <a:r>
              <a:rPr lang="tr-TR" sz="2400" dirty="0"/>
              <a:t> harfleri çoğu Elif-be listelerinde sadece </a:t>
            </a:r>
            <a:r>
              <a:rPr lang="tr-TR" sz="2400" dirty="0" err="1"/>
              <a:t>kef</a:t>
            </a:r>
            <a:r>
              <a:rPr lang="tr-TR" sz="2400" dirty="0"/>
              <a:t> harfiyle temsil edilmektedir. Aşağıdaki tabloda harfler, </a:t>
            </a:r>
            <a:r>
              <a:rPr lang="tr-TR" sz="2400" dirty="0" err="1"/>
              <a:t>türevsiz</a:t>
            </a:r>
            <a:r>
              <a:rPr lang="tr-TR" sz="2400" dirty="0"/>
              <a:t> olarak gösterilmiştir.</a:t>
            </a:r>
          </a:p>
        </p:txBody>
      </p:sp>
    </p:spTree>
    <p:extLst>
      <p:ext uri="{BB962C8B-B14F-4D97-AF65-F5344CB8AC3E}">
        <p14:creationId xmlns:p14="http://schemas.microsoft.com/office/powerpoint/2010/main" val="27187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Osmanlı Türkçesi Elif-Besi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788073"/>
              </p:ext>
            </p:extLst>
          </p:nvPr>
        </p:nvGraphicFramePr>
        <p:xfrm>
          <a:off x="457200" y="1686752"/>
          <a:ext cx="8229600" cy="45707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0904">
                  <a:extLst>
                    <a:ext uri="{9D8B030D-6E8A-4147-A177-3AD203B41FA5}">
                      <a16:colId xmlns:a16="http://schemas.microsoft.com/office/drawing/2014/main" val="1199426421"/>
                    </a:ext>
                  </a:extLst>
                </a:gridCol>
                <a:gridCol w="744557">
                  <a:extLst>
                    <a:ext uri="{9D8B030D-6E8A-4147-A177-3AD203B41FA5}">
                      <a16:colId xmlns:a16="http://schemas.microsoft.com/office/drawing/2014/main" val="2308237790"/>
                    </a:ext>
                  </a:extLst>
                </a:gridCol>
                <a:gridCol w="857935">
                  <a:extLst>
                    <a:ext uri="{9D8B030D-6E8A-4147-A177-3AD203B41FA5}">
                      <a16:colId xmlns:a16="http://schemas.microsoft.com/office/drawing/2014/main" val="138977868"/>
                    </a:ext>
                  </a:extLst>
                </a:gridCol>
                <a:gridCol w="728359">
                  <a:extLst>
                    <a:ext uri="{9D8B030D-6E8A-4147-A177-3AD203B41FA5}">
                      <a16:colId xmlns:a16="http://schemas.microsoft.com/office/drawing/2014/main" val="2895786253"/>
                    </a:ext>
                  </a:extLst>
                </a:gridCol>
                <a:gridCol w="800233">
                  <a:extLst>
                    <a:ext uri="{9D8B030D-6E8A-4147-A177-3AD203B41FA5}">
                      <a16:colId xmlns:a16="http://schemas.microsoft.com/office/drawing/2014/main" val="2750332366"/>
                    </a:ext>
                  </a:extLst>
                </a:gridCol>
                <a:gridCol w="789098">
                  <a:extLst>
                    <a:ext uri="{9D8B030D-6E8A-4147-A177-3AD203B41FA5}">
                      <a16:colId xmlns:a16="http://schemas.microsoft.com/office/drawing/2014/main" val="3498121915"/>
                    </a:ext>
                  </a:extLst>
                </a:gridCol>
                <a:gridCol w="789098">
                  <a:extLst>
                    <a:ext uri="{9D8B030D-6E8A-4147-A177-3AD203B41FA5}">
                      <a16:colId xmlns:a16="http://schemas.microsoft.com/office/drawing/2014/main" val="3578332920"/>
                    </a:ext>
                  </a:extLst>
                </a:gridCol>
                <a:gridCol w="760247">
                  <a:extLst>
                    <a:ext uri="{9D8B030D-6E8A-4147-A177-3AD203B41FA5}">
                      <a16:colId xmlns:a16="http://schemas.microsoft.com/office/drawing/2014/main" val="425198371"/>
                    </a:ext>
                  </a:extLst>
                </a:gridCol>
                <a:gridCol w="679262">
                  <a:extLst>
                    <a:ext uri="{9D8B030D-6E8A-4147-A177-3AD203B41FA5}">
                      <a16:colId xmlns:a16="http://schemas.microsoft.com/office/drawing/2014/main" val="2420993048"/>
                    </a:ext>
                  </a:extLst>
                </a:gridCol>
                <a:gridCol w="705583">
                  <a:extLst>
                    <a:ext uri="{9D8B030D-6E8A-4147-A177-3AD203B41FA5}">
                      <a16:colId xmlns:a16="http://schemas.microsoft.com/office/drawing/2014/main" val="15426504"/>
                    </a:ext>
                  </a:extLst>
                </a:gridCol>
                <a:gridCol w="684324">
                  <a:extLst>
                    <a:ext uri="{9D8B030D-6E8A-4147-A177-3AD203B41FA5}">
                      <a16:colId xmlns:a16="http://schemas.microsoft.com/office/drawing/2014/main" val="2412367945"/>
                    </a:ext>
                  </a:extLst>
                </a:gridCol>
              </a:tblGrid>
              <a:tr h="566180">
                <a:tc gridSpan="1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2900">
                          <a:effectLst/>
                        </a:rPr>
                        <a:t>Osmanlı Türkçesi Alfabesi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418" marR="35418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59293"/>
                  </a:ext>
                </a:extLst>
              </a:tr>
              <a:tr h="99676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ﺫ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ﺩ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ﺥ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ﺡ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tr-TR" sz="4400" dirty="0">
                          <a:solidFill>
                            <a:srgbClr val="0070C0"/>
                          </a:solidFill>
                          <a:effectLst/>
                        </a:rPr>
                        <a:t>ﭺ</a:t>
                      </a:r>
                      <a:endParaRPr lang="tr-TR" sz="9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ﺝ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ﺙ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ﺕ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0070C0"/>
                          </a:solidFill>
                          <a:effectLst/>
                        </a:rPr>
                        <a:t>ﭖ</a:t>
                      </a:r>
                      <a:endParaRPr lang="tr-TR" sz="9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ﺏ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marL="280670" indent="-28067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ﺍ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444667559"/>
                  </a:ext>
                </a:extLst>
              </a:tr>
              <a:tr h="4943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zel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dal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hı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Çim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cim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te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pe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be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elif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3318065949"/>
                  </a:ext>
                </a:extLst>
              </a:tr>
              <a:tr h="7877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ﻍ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ﻉ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ﻅ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ﻁ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FF0000"/>
                          </a:solidFill>
                          <a:effectLst/>
                        </a:rPr>
                        <a:t>ﺽ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ﺹ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ﺵ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effectLst/>
                        </a:rPr>
                        <a:t>ﺱ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0070C0"/>
                          </a:solidFill>
                          <a:effectLst/>
                        </a:rPr>
                        <a:t>ﮊ</a:t>
                      </a:r>
                      <a:endParaRPr lang="tr-TR" sz="9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ﺯ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ﺭ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881178492"/>
                  </a:ext>
                </a:extLst>
              </a:tr>
              <a:tr h="43867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gayın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ayın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zı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tı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Dad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sad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şın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sın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je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ze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ra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3615887023"/>
                  </a:ext>
                </a:extLst>
              </a:tr>
              <a:tr h="77008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 dirty="0">
                          <a:solidFill>
                            <a:srgbClr val="00B050"/>
                          </a:solidFill>
                          <a:effectLst/>
                        </a:rPr>
                        <a:t>ﺀ</a:t>
                      </a:r>
                      <a:endParaRPr lang="tr-TR" sz="9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ﻯ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ﻻ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ﻩ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ﻭ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indent="-11874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ﻥ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ﻡ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ﻝ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ﻙ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ﻕ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4400">
                          <a:effectLst/>
                        </a:rPr>
                        <a:t>ﻑ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2544493809"/>
                  </a:ext>
                </a:extLst>
              </a:tr>
              <a:tr h="29902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hemze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ye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lam-elif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Vav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nun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mim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lam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kef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kaf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fe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45" marR="54645" marT="0" marB="0"/>
                </a:tc>
                <a:extLst>
                  <a:ext uri="{0D108BD9-81ED-4DB2-BD59-A6C34878D82A}">
                    <a16:rowId xmlns:a16="http://schemas.microsoft.com/office/drawing/2014/main" val="573519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35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Tablo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1 – Kırmızı renkli harfler sadece Arapça kelimelerde bulunur, bu harflerle temsil edilen sesler Türkçede bulunmaz.</a:t>
            </a:r>
          </a:p>
          <a:p>
            <a:r>
              <a:rPr lang="tr-TR" sz="2400" dirty="0"/>
              <a:t>2 – Mavi renkli </a:t>
            </a:r>
            <a:r>
              <a:rPr lang="tr-TR" sz="2400" dirty="0" smtClean="0"/>
              <a:t>harfler Arap elif-besinde bulunmadığı için </a:t>
            </a:r>
            <a:r>
              <a:rPr lang="tr-TR" sz="2400" dirty="0"/>
              <a:t>Fars alfabesinden alınıp Osmanlı elif-</a:t>
            </a:r>
            <a:r>
              <a:rPr lang="tr-TR" sz="2400" dirty="0" err="1"/>
              <a:t>besi’ne</a:t>
            </a:r>
            <a:r>
              <a:rPr lang="tr-TR" sz="2400" dirty="0"/>
              <a:t> eklenmiştir. Bu harflerle temsil edilen sesler </a:t>
            </a:r>
            <a:r>
              <a:rPr lang="tr-TR" sz="2400" dirty="0" smtClean="0"/>
              <a:t>Türkçedir.</a:t>
            </a:r>
            <a:endParaRPr lang="tr-TR" sz="2400" dirty="0"/>
          </a:p>
          <a:p>
            <a:r>
              <a:rPr lang="tr-TR" sz="2400" dirty="0"/>
              <a:t>3 – Yeşil renkle gösterilen hemze harfi kelime ortasında ve sonunda sadece Arapça kelimelerde yazılır. Kelime başında Türkçe kelimelerde </a:t>
            </a:r>
            <a:r>
              <a:rPr lang="tr-TR" sz="2400" dirty="0" smtClean="0"/>
              <a:t>de, elifin üstünde veya altında yazılabilir</a:t>
            </a:r>
            <a:r>
              <a:rPr lang="tr-TR" sz="2400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275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ÖDEV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Osmanlı Türkçesi elif-besi en az beş kez deftere yazılacak.</a:t>
            </a:r>
          </a:p>
          <a:p>
            <a:r>
              <a:rPr lang="tr-TR" dirty="0" smtClean="0"/>
              <a:t>Elif-be sırasıyla ve eksiksiz olarak ezberlenecek, öğrencilerin her birine haftanın </a:t>
            </a:r>
            <a:r>
              <a:rPr lang="tr-TR" smtClean="0"/>
              <a:t>ikinci dersinde okutulacak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8392388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75</TotalTime>
  <Words>647</Words>
  <Application>Microsoft Office PowerPoint</Application>
  <PresentationFormat>Ekran Gösterisi (4:3)</PresentationFormat>
  <Paragraphs>181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Calibri</vt:lpstr>
      <vt:lpstr>Varsayılan Tasarım</vt:lpstr>
      <vt:lpstr>PowerPoint Sunusu</vt:lpstr>
      <vt:lpstr>Osmanlı Türkçesi Eli-Besi</vt:lpstr>
      <vt:lpstr>Osmanlı Türkçesi Hakkında  </vt:lpstr>
      <vt:lpstr>Osmanlı Türkçesi Hakkında</vt:lpstr>
      <vt:lpstr>Osmanlı Türkçesi Alfabesi</vt:lpstr>
      <vt:lpstr>Osmanlı Türkçesi Elif-Besi</vt:lpstr>
      <vt:lpstr>Tablo Özellikleri</vt:lpstr>
      <vt:lpstr>Osmanlı Türkçesi Elif-Besi</vt:lpstr>
      <vt:lpstr>Tablo Özellikleri</vt:lpstr>
      <vt:lpstr>ÖDEV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admin</dc:creator>
  <cp:lastModifiedBy>admin</cp:lastModifiedBy>
  <cp:revision>24</cp:revision>
  <cp:lastPrinted>1601-01-01T00:00:00Z</cp:lastPrinted>
  <dcterms:created xsi:type="dcterms:W3CDTF">2020-10-03T13:46:31Z</dcterms:created>
  <dcterms:modified xsi:type="dcterms:W3CDTF">2020-10-06T08:25:02Z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